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58" r:id="rId4"/>
    <p:sldId id="272" r:id="rId5"/>
    <p:sldId id="273" r:id="rId6"/>
    <p:sldId id="270" r:id="rId7"/>
    <p:sldId id="265" r:id="rId8"/>
    <p:sldId id="274" r:id="rId9"/>
    <p:sldId id="275" r:id="rId10"/>
    <p:sldId id="276" r:id="rId11"/>
    <p:sldId id="277" r:id="rId12"/>
    <p:sldId id="278" r:id="rId13"/>
    <p:sldId id="279" r:id="rId14"/>
    <p:sldId id="271" r:id="rId15"/>
    <p:sldId id="266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baike.sogou.com/lemma/ShowInnerLink.htm?lemmaId=7988600&amp;ss_c=ssc.citiao.link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环境监测（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822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解析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JSON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数据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AA2445E-1A1A-4F2B-A8AB-3062A7E21C59}"/>
              </a:ext>
            </a:extLst>
          </p:cNvPr>
          <p:cNvSpPr/>
          <p:nvPr/>
        </p:nvSpPr>
        <p:spPr>
          <a:xfrm>
            <a:off x="636696" y="1146754"/>
            <a:ext cx="79608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获取</a:t>
            </a:r>
            <a:r>
              <a:rPr kumimoji="1" lang="en-US" altLang="zh-CN" sz="2000" dirty="0"/>
              <a:t>weather</a:t>
            </a:r>
            <a:r>
              <a:rPr kumimoji="1" lang="zh-CN" altLang="en-US" sz="2000" dirty="0"/>
              <a:t>示例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首先在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里找到我们需要的元素在哪个位置，对应的键是什么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然后逐层查找关键字，找到需要的值</a:t>
            </a:r>
          </a:p>
        </p:txBody>
      </p:sp>
      <p:pic>
        <p:nvPicPr>
          <p:cNvPr id="5" name="Picture 1" descr="C:\Users\Administrator\AppData\Roaming\Tencent\Users\437797390\QQ\WinTemp\RichOle\4`)HD(XXCYVHZ4)SENRA3O9.png">
            <a:extLst>
              <a:ext uri="{FF2B5EF4-FFF2-40B4-BE49-F238E27FC236}">
                <a16:creationId xmlns:a16="http://schemas.microsoft.com/office/drawing/2014/main" id="{EEC6A77B-8C0D-46B8-93E1-098D7115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8" b="98234" l="3004" r="95119">
                        <a14:foregroundMark x1="39424" y1="6181" x2="3004" y2="6402"/>
                        <a14:foregroundMark x1="4130" y1="31347" x2="4130" y2="78366"/>
                        <a14:foregroundMark x1="8135" y1="45695" x2="7760" y2="77263"/>
                        <a14:foregroundMark x1="8761" y1="30684" x2="8636" y2="43267"/>
                        <a14:foregroundMark x1="4130" y1="20971" x2="14518" y2="14349"/>
                        <a14:foregroundMark x1="8511" y1="2870" x2="8511" y2="2870"/>
                        <a14:foregroundMark x1="12390" y1="2649" x2="12390" y2="2649"/>
                        <a14:foregroundMark x1="10263" y1="2428" x2="10263" y2="2428"/>
                        <a14:foregroundMark x1="7259" y1="2428" x2="7259" y2="2428"/>
                        <a14:foregroundMark x1="43179" y1="5298" x2="43554" y2="6623"/>
                        <a14:foregroundMark x1="39174" y1="14790" x2="37297" y2="14790"/>
                        <a14:foregroundMark x1="94869" y1="73731" x2="95244" y2="75938"/>
                        <a14:foregroundMark x1="39800" y1="92494" x2="39800" y2="92494"/>
                        <a14:foregroundMark x1="29412" y1="98013" x2="29412" y2="98013"/>
                        <a14:foregroundMark x1="11389" y1="95585" x2="7009" y2="93819"/>
                        <a14:foregroundMark x1="8010" y1="85872" x2="9762" y2="87417"/>
                        <a14:foregroundMark x1="4506" y1="87638" x2="4756" y2="94260"/>
                        <a14:foregroundMark x1="21652" y1="97572" x2="33829" y2="97944"/>
                        <a14:backgroundMark x1="33166" y1="99779" x2="43304" y2="9977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269291" y="2409360"/>
            <a:ext cx="7610475" cy="4314825"/>
          </a:xfrm>
          <a:prstGeom prst="rect">
            <a:avLst/>
          </a:prstGeom>
          <a:noFill/>
        </p:spPr>
      </p:pic>
      <p:sp>
        <p:nvSpPr>
          <p:cNvPr id="6" name="文本框 16">
            <a:extLst>
              <a:ext uri="{FF2B5EF4-FFF2-40B4-BE49-F238E27FC236}">
                <a16:creationId xmlns:a16="http://schemas.microsoft.com/office/drawing/2014/main" id="{18ABE324-9E3C-465E-A9EF-2EF3BFD70728}"/>
              </a:ext>
            </a:extLst>
          </p:cNvPr>
          <p:cNvSpPr txBox="1"/>
          <p:nvPr/>
        </p:nvSpPr>
        <p:spPr>
          <a:xfrm>
            <a:off x="650492" y="2547247"/>
            <a:ext cx="3423938" cy="388197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04" tIns="45703" rIns="91404" bIns="457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{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"status": "0",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"</a:t>
            </a:r>
            <a:r>
              <a:rPr lang="en-US" sz="1600" kern="100" dirty="0" err="1">
                <a:ea typeface="宋体"/>
                <a:cs typeface="Times New Roman"/>
              </a:rPr>
              <a:t>msg</a:t>
            </a:r>
            <a:r>
              <a:rPr lang="en-US" sz="1600" kern="100" dirty="0">
                <a:ea typeface="宋体"/>
                <a:cs typeface="Times New Roman"/>
              </a:rPr>
              <a:t>": "ok",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"result": {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"city": "</a:t>
            </a:r>
            <a:r>
              <a:rPr lang="zh-CN" altLang="en-US" sz="1600" kern="100" dirty="0">
                <a:ea typeface="宋体"/>
                <a:cs typeface="Times New Roman"/>
              </a:rPr>
              <a:t>安顺</a:t>
            </a:r>
            <a:r>
              <a:rPr lang="en-US" sz="1600" kern="100" dirty="0">
                <a:ea typeface="宋体"/>
                <a:cs typeface="Times New Roman"/>
              </a:rPr>
              <a:t>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</a:t>
            </a:r>
            <a:r>
              <a:rPr lang="en-US" sz="1600" kern="100" dirty="0" err="1">
                <a:ea typeface="宋体"/>
                <a:cs typeface="Times New Roman"/>
              </a:rPr>
              <a:t>cityid</a:t>
            </a:r>
            <a:r>
              <a:rPr lang="en-US" sz="1600" kern="100" dirty="0">
                <a:ea typeface="宋体"/>
                <a:cs typeface="Times New Roman"/>
              </a:rPr>
              <a:t>": "111",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</a:t>
            </a:r>
            <a:r>
              <a:rPr lang="en-US" sz="1600" kern="100" dirty="0" err="1">
                <a:ea typeface="宋体"/>
                <a:cs typeface="Times New Roman"/>
              </a:rPr>
              <a:t>citycode</a:t>
            </a:r>
            <a:r>
              <a:rPr lang="en-US" sz="1600" kern="100" dirty="0">
                <a:ea typeface="宋体"/>
                <a:cs typeface="Times New Roman"/>
              </a:rPr>
              <a:t>": "101260301",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"date": "2015-12-22",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"week": "</a:t>
            </a:r>
            <a:r>
              <a:rPr lang="zh-CN" altLang="en-US" sz="1600" kern="100" dirty="0">
                <a:ea typeface="宋体"/>
                <a:cs typeface="Times New Roman"/>
              </a:rPr>
              <a:t>星期二</a:t>
            </a:r>
            <a:r>
              <a:rPr lang="en-US" sz="1600" kern="100" dirty="0">
                <a:ea typeface="宋体"/>
                <a:cs typeface="Times New Roman"/>
              </a:rPr>
              <a:t>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</a:t>
            </a:r>
            <a:r>
              <a:rPr lang="en-US" sz="1600" kern="100" dirty="0">
                <a:solidFill>
                  <a:srgbClr val="FF0000"/>
                </a:solidFill>
                <a:ea typeface="宋体"/>
                <a:cs typeface="Times New Roman"/>
              </a:rPr>
              <a:t>"weather": "</a:t>
            </a:r>
            <a:r>
              <a:rPr lang="zh-CN" altLang="en-US" sz="1600" kern="100" dirty="0">
                <a:solidFill>
                  <a:srgbClr val="FF0000"/>
                </a:solidFill>
                <a:ea typeface="宋体"/>
                <a:cs typeface="Times New Roman"/>
              </a:rPr>
              <a:t>多云</a:t>
            </a:r>
            <a:r>
              <a:rPr lang="en-US" sz="1600" kern="100" dirty="0">
                <a:solidFill>
                  <a:srgbClr val="FF0000"/>
                </a:solidFill>
                <a:ea typeface="宋体"/>
                <a:cs typeface="Times New Roman"/>
              </a:rPr>
              <a:t>",</a:t>
            </a:r>
            <a:endParaRPr lang="zh-CN" altLang="en-US" sz="1600" kern="100" dirty="0">
              <a:solidFill>
                <a:srgbClr val="FF0000"/>
              </a:solidFill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"temp": "16",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    ……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342764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}</a:t>
            </a:r>
            <a:endParaRPr lang="zh-CN" altLang="en-US" sz="1600" dirty="0"/>
          </a:p>
          <a:p>
            <a:pPr indent="342764">
              <a:spcAft>
                <a:spcPts val="0"/>
              </a:spcAft>
            </a:pP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600" kern="100" dirty="0">
                <a:ea typeface="宋体"/>
                <a:cs typeface="Times New Roman"/>
              </a:rPr>
              <a:t>}</a:t>
            </a:r>
            <a:endParaRPr lang="zh-CN" altLang="en-US" sz="16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200" kern="100" dirty="0">
                <a:ea typeface="宋体"/>
                <a:cs typeface="Times New Roman"/>
              </a:rPr>
              <a:t>   </a:t>
            </a:r>
            <a:endParaRPr lang="zh-CN" altLang="en-US" sz="1100" kern="100" dirty="0">
              <a:ea typeface="宋体"/>
              <a:cs typeface="Times New Roman"/>
            </a:endParaRPr>
          </a:p>
          <a:p>
            <a:pPr indent="266592">
              <a:spcAft>
                <a:spcPts val="0"/>
              </a:spcAft>
            </a:pPr>
            <a:r>
              <a:rPr lang="en-US" sz="1200" kern="100" dirty="0">
                <a:ea typeface="宋体"/>
                <a:cs typeface="Times New Roman"/>
              </a:rPr>
              <a:t>   </a:t>
            </a:r>
            <a:endParaRPr lang="zh-CN" altLang="en-US" sz="1100" kern="100" dirty="0"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63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解析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JSON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数据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9F39C6E-2D70-4A71-8988-87ACFF34EDC6}"/>
              </a:ext>
            </a:extLst>
          </p:cNvPr>
          <p:cNvSpPr/>
          <p:nvPr/>
        </p:nvSpPr>
        <p:spPr>
          <a:xfrm>
            <a:off x="703604" y="1068696"/>
            <a:ext cx="95332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获取</a:t>
            </a:r>
            <a:r>
              <a:rPr kumimoji="1" lang="en-US" altLang="zh-CN" sz="2000" dirty="0"/>
              <a:t>result</a:t>
            </a:r>
            <a:r>
              <a:rPr kumimoji="1" lang="zh-CN" altLang="en-US" sz="2000" dirty="0"/>
              <a:t>中的</a:t>
            </a:r>
            <a:r>
              <a:rPr kumimoji="1" lang="en-US" altLang="zh-CN" sz="2000" dirty="0" err="1"/>
              <a:t>aqi</a:t>
            </a:r>
            <a:r>
              <a:rPr kumimoji="1" lang="zh-CN" altLang="en-US" sz="2000" dirty="0"/>
              <a:t>中的</a:t>
            </a:r>
            <a:r>
              <a:rPr kumimoji="1" lang="en-US" altLang="zh-CN" sz="2000" dirty="0"/>
              <a:t>so2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听起来很绕，但实际上仍然是嵌套的键值对，逐层深入找到需要的值即可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获取其他元素的操作是类似的</a:t>
            </a:r>
            <a:endParaRPr kumimoji="1" lang="en-US" altLang="zh-CN" sz="2000" dirty="0"/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F6C9BB95-238F-41DC-B543-37ACCCE1A3B3}"/>
              </a:ext>
            </a:extLst>
          </p:cNvPr>
          <p:cNvSpPr txBox="1"/>
          <p:nvPr/>
        </p:nvSpPr>
        <p:spPr>
          <a:xfrm>
            <a:off x="719227" y="2363614"/>
            <a:ext cx="3548956" cy="43410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04" tIns="45703" rIns="91404" bIns="4570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kern="100" dirty="0">
                <a:ea typeface="宋体"/>
                <a:cs typeface="Times New Roman"/>
              </a:rPr>
              <a:t> </a:t>
            </a:r>
            <a:r>
              <a:rPr lang="en-US" altLang="zh-CN" kern="100" dirty="0">
                <a:ea typeface="宋体"/>
                <a:cs typeface="Times New Roman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altLang="zh-CN" kern="100" dirty="0">
                <a:ea typeface="宋体"/>
                <a:cs typeface="Times New Roman"/>
              </a:rPr>
              <a:t>  "status":0</a:t>
            </a:r>
          </a:p>
          <a:p>
            <a:pPr>
              <a:spcAft>
                <a:spcPts val="0"/>
              </a:spcAft>
            </a:pPr>
            <a:r>
              <a:rPr lang="en-US" kern="100" dirty="0">
                <a:ea typeface="宋体"/>
                <a:cs typeface="Times New Roman"/>
              </a:rPr>
              <a:t>  "result": {</a:t>
            </a:r>
          </a:p>
          <a:p>
            <a:pPr>
              <a:spcAft>
                <a:spcPts val="0"/>
              </a:spcAft>
            </a:pPr>
            <a:r>
              <a:rPr lang="en-US" altLang="zh-CN" kern="100" dirty="0">
                <a:ea typeface="宋体"/>
                <a:cs typeface="Times New Roman"/>
              </a:rPr>
              <a:t>      "city": "</a:t>
            </a:r>
            <a:r>
              <a:rPr lang="zh-CN" altLang="en-US" kern="100" dirty="0">
                <a:ea typeface="宋体"/>
                <a:cs typeface="Times New Roman"/>
              </a:rPr>
              <a:t>安顺</a:t>
            </a:r>
            <a:r>
              <a:rPr lang="en-US" altLang="zh-CN" kern="100" dirty="0">
                <a:ea typeface="宋体"/>
                <a:cs typeface="Times New Roman"/>
              </a:rPr>
              <a:t>",</a:t>
            </a:r>
            <a:endParaRPr lang="zh-CN" altLang="en-US" kern="100" dirty="0"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ea typeface="宋体"/>
                <a:cs typeface="Times New Roman"/>
              </a:rPr>
              <a:t>      ……</a:t>
            </a:r>
            <a:endParaRPr lang="zh-CN" altLang="en-US" kern="100" dirty="0"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"</a:t>
            </a:r>
            <a:r>
              <a:rPr lang="en-US" kern="100" dirty="0" err="1">
                <a:solidFill>
                  <a:srgbClr val="0070C0"/>
                </a:solidFill>
                <a:ea typeface="宋体"/>
                <a:cs typeface="Times New Roman"/>
              </a:rPr>
              <a:t>aqi</a:t>
            </a: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": {</a:t>
            </a:r>
            <a:endParaRPr lang="zh-CN" altLang="en-US" kern="100" dirty="0">
              <a:solidFill>
                <a:srgbClr val="0070C0"/>
              </a:solidFill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  …</a:t>
            </a:r>
            <a:endParaRPr lang="zh-CN" altLang="en-US" kern="100" dirty="0">
              <a:solidFill>
                <a:srgbClr val="0070C0"/>
              </a:solidFill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 </a:t>
            </a:r>
            <a:r>
              <a:rPr lang="en-US" kern="100" dirty="0">
                <a:solidFill>
                  <a:srgbClr val="FF0000"/>
                </a:solidFill>
                <a:ea typeface="宋体"/>
                <a:cs typeface="Times New Roman"/>
              </a:rPr>
              <a:t>"so2": "13", </a:t>
            </a:r>
            <a:endParaRPr lang="zh-CN" altLang="en-US" kern="100" dirty="0">
              <a:solidFill>
                <a:srgbClr val="FF0000"/>
              </a:solidFill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 "no2": "13", </a:t>
            </a:r>
            <a:endParaRPr lang="zh-CN" altLang="en-US" kern="100" dirty="0">
              <a:solidFill>
                <a:srgbClr val="0070C0"/>
              </a:solidFill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 "co": "7",</a:t>
            </a: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  ...</a:t>
            </a:r>
          </a:p>
          <a:p>
            <a:pPr>
              <a:spcAft>
                <a:spcPts val="0"/>
              </a:spcAft>
            </a:pPr>
            <a:r>
              <a:rPr lang="en-US" kern="100" dirty="0">
                <a:solidFill>
                  <a:srgbClr val="0070C0"/>
                </a:solidFill>
                <a:ea typeface="宋体"/>
                <a:cs typeface="Times New Roman"/>
              </a:rPr>
              <a:t>       },</a:t>
            </a:r>
          </a:p>
          <a:p>
            <a:pPr>
              <a:spcAft>
                <a:spcPts val="0"/>
              </a:spcAft>
            </a:pPr>
            <a:r>
              <a:rPr lang="en-US" altLang="zh-CN" kern="100" dirty="0">
                <a:ea typeface="宋体"/>
                <a:cs typeface="Times New Roman"/>
              </a:rPr>
              <a:t>     ……</a:t>
            </a:r>
          </a:p>
          <a:p>
            <a:pPr>
              <a:spcAft>
                <a:spcPts val="0"/>
              </a:spcAft>
            </a:pPr>
            <a:r>
              <a:rPr lang="en-US" altLang="zh-CN" kern="100" dirty="0">
                <a:ea typeface="宋体"/>
                <a:cs typeface="Times New Roman"/>
              </a:rPr>
              <a:t>   },</a:t>
            </a:r>
            <a:endParaRPr lang="zh-CN" altLang="en-US" kern="100" dirty="0"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kern="100" dirty="0">
                <a:ea typeface="宋体"/>
                <a:cs typeface="Times New Roman"/>
              </a:rPr>
              <a:t>}   </a:t>
            </a:r>
            <a:endParaRPr lang="zh-CN" altLang="en-US" kern="100" dirty="0">
              <a:ea typeface="宋体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sz="1200" kern="100" dirty="0">
                <a:ea typeface="宋体"/>
                <a:cs typeface="Times New Roman"/>
              </a:rPr>
              <a:t>   :</a:t>
            </a:r>
            <a:endParaRPr lang="zh-CN" altLang="en-US" sz="1100" kern="100" dirty="0">
              <a:ea typeface="宋体"/>
              <a:cs typeface="Times New Roman"/>
            </a:endParaRPr>
          </a:p>
        </p:txBody>
      </p:sp>
      <p:pic>
        <p:nvPicPr>
          <p:cNvPr id="6" name="Picture 1" descr="C:\Users\Administrator\AppData\Roaming\Tencent\Users\437797390\QQ\WinTemp\RichOle\X9I)_)S_XN3I3[LMLHZQRRY.png">
            <a:extLst>
              <a:ext uri="{FF2B5EF4-FFF2-40B4-BE49-F238E27FC236}">
                <a16:creationId xmlns:a16="http://schemas.microsoft.com/office/drawing/2014/main" id="{DC122849-96B7-4243-9022-EBD54318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7222" l="0" r="93391">
                        <a14:foregroundMark x1="42529" y1="3571" x2="0" y2="5159"/>
                        <a14:foregroundMark x1="54741" y1="17460" x2="68678" y2="15079"/>
                        <a14:foregroundMark x1="68678" y1="15079" x2="69684" y2="15079"/>
                        <a14:foregroundMark x1="19253" y1="15079" x2="32902" y2="16667"/>
                        <a14:foregroundMark x1="87644" y1="58333" x2="93391" y2="57143"/>
                        <a14:foregroundMark x1="80316" y1="47222" x2="62213" y2="47222"/>
                        <a14:foregroundMark x1="62213" y1="47222" x2="62213" y2="47222"/>
                        <a14:foregroundMark x1="65374" y1="24603" x2="52586" y2="24603"/>
                        <a14:foregroundMark x1="60776" y1="12698" x2="60776" y2="12698"/>
                        <a14:foregroundMark x1="65517" y1="12698" x2="65517" y2="12698"/>
                        <a14:foregroundMark x1="68534" y1="11905" x2="68534" y2="11905"/>
                        <a14:foregroundMark x1="70259" y1="11905" x2="70259" y2="11905"/>
                        <a14:foregroundMark x1="62500" y1="12698" x2="62500" y2="12698"/>
                        <a14:foregroundMark x1="83477" y1="47222" x2="83477" y2="47222"/>
                        <a14:foregroundMark x1="84483" y1="61905" x2="84483" y2="61905"/>
                        <a14:foregroundMark x1="92672" y1="67857" x2="92672" y2="67857"/>
                        <a14:foregroundMark x1="64224" y1="13095" x2="64224" y2="13095"/>
                        <a14:foregroundMark x1="87644" y1="72222" x2="87644" y2="72222"/>
                        <a14:foregroundMark x1="69253" y1="86905" x2="69253" y2="86905"/>
                        <a14:foregroundMark x1="28161" y1="96032" x2="28161" y2="96032"/>
                        <a14:foregroundMark x1="12644" y1="95238" x2="12644" y2="95238"/>
                        <a14:foregroundMark x1="22414" y1="97222" x2="22414" y2="9722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74805" y="2612621"/>
            <a:ext cx="7617195" cy="2757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81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endParaRPr lang="zh-CN" altLang="en-US" dirty="0"/>
          </a:p>
        </p:txBody>
      </p:sp>
      <p:pic>
        <p:nvPicPr>
          <p:cNvPr id="3" name="Picture 2" descr="C:\Users\Administrator\AppData\Roaming\Tencent\Users\437797390\QQ\WinTemp\RichOle\653_WDF40R0EV]U[B~7PDIL.png">
            <a:extLst>
              <a:ext uri="{FF2B5EF4-FFF2-40B4-BE49-F238E27FC236}">
                <a16:creationId xmlns:a16="http://schemas.microsoft.com/office/drawing/2014/main" id="{CC001832-6619-4E96-B51E-BAB862704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5" b="99697" l="307" r="96319">
                        <a14:foregroundMark x1="84969" y1="8030" x2="27914" y2="4091"/>
                        <a14:foregroundMark x1="27914" y1="4091" x2="17025" y2="6818"/>
                        <a14:foregroundMark x1="17025" y1="6818" x2="7209" y2="18333"/>
                        <a14:foregroundMark x1="7209" y1="18333" x2="5061" y2="39091"/>
                        <a14:foregroundMark x1="5061" y1="39091" x2="5675" y2="46667"/>
                        <a14:foregroundMark x1="21319" y1="30000" x2="18252" y2="67121"/>
                        <a14:foregroundMark x1="7669" y1="64242" x2="29141" y2="78636"/>
                        <a14:foregroundMark x1="29141" y1="78636" x2="33896" y2="79394"/>
                        <a14:foregroundMark x1="5828" y1="53030" x2="23926" y2="50000"/>
                        <a14:foregroundMark x1="9509" y1="33788" x2="27607" y2="30000"/>
                        <a14:foregroundMark x1="20245" y1="26515" x2="18098" y2="49394"/>
                        <a14:foregroundMark x1="11963" y1="27121" x2="11350" y2="53333"/>
                        <a14:foregroundMark x1="11350" y1="53333" x2="14110" y2="65303"/>
                        <a14:foregroundMark x1="15491" y1="17879" x2="26380" y2="43636"/>
                        <a14:foregroundMark x1="26380" y1="43636" x2="24387" y2="72121"/>
                        <a14:foregroundMark x1="24387" y1="72121" x2="11503" y2="84545"/>
                        <a14:foregroundMark x1="11503" y1="84545" x2="7209" y2="92121"/>
                        <a14:foregroundMark x1="7209" y1="92121" x2="12883" y2="98182"/>
                        <a14:foregroundMark x1="12883" y1="98182" x2="21166" y2="98182"/>
                        <a14:foregroundMark x1="21166" y1="98182" x2="55675" y2="94697"/>
                        <a14:foregroundMark x1="32669" y1="93485" x2="26074" y2="87576"/>
                        <a14:foregroundMark x1="26074" y1="87576" x2="21626" y2="20758"/>
                        <a14:foregroundMark x1="29448" y1="13333" x2="27607" y2="54394"/>
                        <a14:foregroundMark x1="15031" y1="17273" x2="9509" y2="10455"/>
                        <a14:foregroundMark x1="9509" y1="10455" x2="18712" y2="5909"/>
                        <a14:foregroundMark x1="18712" y1="5909" x2="36350" y2="4242"/>
                        <a14:foregroundMark x1="3221" y1="3788" x2="16258" y2="1970"/>
                        <a14:foregroundMark x1="16258" y1="1970" x2="67485" y2="3485"/>
                        <a14:foregroundMark x1="1074" y1="2576" x2="9356" y2="2727"/>
                        <a14:foregroundMark x1="9356" y1="2727" x2="12117" y2="2576"/>
                        <a14:foregroundMark x1="25460" y1="606" x2="3988" y2="909"/>
                        <a14:foregroundMark x1="92791" y1="10758" x2="86810" y2="7879"/>
                        <a14:foregroundMark x1="3221" y1="99242" x2="1534" y2="91667"/>
                        <a14:foregroundMark x1="1534" y1="91667" x2="613" y2="99394"/>
                        <a14:foregroundMark x1="613" y1="99394" x2="920" y2="99848"/>
                        <a14:foregroundMark x1="46166" y1="87273" x2="48006" y2="38636"/>
                        <a14:foregroundMark x1="49693" y1="2424" x2="58129" y2="2424"/>
                        <a14:foregroundMark x1="58129" y1="2424" x2="65798" y2="1970"/>
                        <a14:foregroundMark x1="65798" y1="1970" x2="66871" y2="1970"/>
                        <a14:foregroundMark x1="91411" y1="8333" x2="78374" y2="6515"/>
                        <a14:foregroundMark x1="89877" y1="26970" x2="73773" y2="26970"/>
                        <a14:foregroundMark x1="92331" y1="25455" x2="89877" y2="25455"/>
                        <a14:foregroundMark x1="79908" y1="25303" x2="90337" y2="25758"/>
                        <a14:foregroundMark x1="92638" y1="8636" x2="85123" y2="5606"/>
                        <a14:foregroundMark x1="85123" y1="5606" x2="80675" y2="5909"/>
                        <a14:foregroundMark x1="48160" y1="1970" x2="68865" y2="2576"/>
                        <a14:foregroundMark x1="90491" y1="85758" x2="72853" y2="85909"/>
                        <a14:foregroundMark x1="96319" y1="90152" x2="90184" y2="90000"/>
                        <a14:foregroundMark x1="90491" y1="65152" x2="74693" y2="66061"/>
                        <a14:foregroundMark x1="74693" y1="66061" x2="74693" y2="66061"/>
                        <a14:foregroundMark x1="74847" y1="45455" x2="92945" y2="46212"/>
                        <a14:foregroundMark x1="92025" y1="45000" x2="78221" y2="45000"/>
                        <a14:foregroundMark x1="94479" y1="29697" x2="94479" y2="29697"/>
                        <a14:foregroundMark x1="94479" y1="29545" x2="94479" y2="29545"/>
                        <a14:foregroundMark x1="86350" y1="64242" x2="86350" y2="64242"/>
                        <a14:foregroundMark x1="85736" y1="83939" x2="85736" y2="839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55921" y="285750"/>
            <a:ext cx="6210300" cy="6286500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CD0AB6-1D36-4D5C-94B4-491A420242C8}"/>
              </a:ext>
            </a:extLst>
          </p:cNvPr>
          <p:cNvSpPr/>
          <p:nvPr/>
        </p:nvSpPr>
        <p:spPr>
          <a:xfrm>
            <a:off x="780707" y="2802303"/>
            <a:ext cx="37961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 对于大量的数据，像右边一样一个个进行处理是很不明智的选择。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 该如何进行大批量的数据处理？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84589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优化</a:t>
            </a:r>
            <a:endParaRPr lang="zh-CN" altLang="en-US" dirty="0"/>
          </a:p>
        </p:txBody>
      </p:sp>
      <p:pic>
        <p:nvPicPr>
          <p:cNvPr id="3" name="Picture 2" descr="C:\Users\Administrator\AppData\Roaming\Tencent\Users\437797390\QQ\WinTemp\RichOle\7Y22@MH]1KQI4[S2UIVMM1A.png">
            <a:extLst>
              <a:ext uri="{FF2B5EF4-FFF2-40B4-BE49-F238E27FC236}">
                <a16:creationId xmlns:a16="http://schemas.microsoft.com/office/drawing/2014/main" id="{046AC327-F1B0-413C-88BA-37A7A8B8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45" b="98705" l="1499" r="96458">
                        <a14:foregroundMark x1="21935" y1="17617" x2="13760" y2="8549"/>
                        <a14:foregroundMark x1="13760" y1="8549" x2="8174" y2="21762"/>
                        <a14:foregroundMark x1="8174" y1="21762" x2="5450" y2="35492"/>
                        <a14:foregroundMark x1="5450" y1="35492" x2="5858" y2="86528"/>
                        <a14:foregroundMark x1="5858" y1="86528" x2="12943" y2="98187"/>
                        <a14:foregroundMark x1="12943" y1="98187" x2="30790" y2="98705"/>
                        <a14:foregroundMark x1="30790" y1="98705" x2="39918" y2="97150"/>
                        <a14:foregroundMark x1="7084" y1="70466" x2="10627" y2="54145"/>
                        <a14:foregroundMark x1="10627" y1="54145" x2="38283" y2="41969"/>
                        <a14:foregroundMark x1="38283" y1="41969" x2="39101" y2="41969"/>
                        <a14:foregroundMark x1="90736" y1="61658" x2="96594" y2="58808"/>
                        <a14:foregroundMark x1="20572" y1="9845" x2="5041" y2="6477"/>
                        <a14:foregroundMark x1="5041" y1="6477" x2="2316" y2="20984"/>
                        <a14:foregroundMark x1="2316" y1="20984" x2="2316" y2="22280"/>
                        <a14:foregroundMark x1="23569" y1="17098" x2="22343" y2="4404"/>
                        <a14:foregroundMark x1="17847" y1="5959" x2="13896" y2="4663"/>
                        <a14:foregroundMark x1="1499" y1="96114" x2="23706" y2="91969"/>
                        <a14:foregroundMark x1="23706" y1="91969" x2="30381" y2="9507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64676" y="2595718"/>
            <a:ext cx="6991350" cy="3676650"/>
          </a:xfrm>
          <a:prstGeom prst="rect">
            <a:avLst/>
          </a:prstGeom>
          <a:noFill/>
        </p:spPr>
      </p:pic>
      <p:pic>
        <p:nvPicPr>
          <p:cNvPr id="5" name="Picture 1" descr="C:\Users\Administrator\AppData\Roaming\Tencent\Users\437797390\QQ\WinTemp\RichOle\QTFSE1JMO88OEJ_C(QI]BJI.png">
            <a:extLst>
              <a:ext uri="{FF2B5EF4-FFF2-40B4-BE49-F238E27FC236}">
                <a16:creationId xmlns:a16="http://schemas.microsoft.com/office/drawing/2014/main" id="{DA65429E-FA27-454B-8F45-B9D1CC5D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99" b="96692" l="2495" r="95842">
                        <a14:foregroundMark x1="79626" y1="41221" x2="81497" y2="18830"/>
                        <a14:foregroundMark x1="81497" y1="18830" x2="69854" y2="10178"/>
                        <a14:foregroundMark x1="69854" y1="10178" x2="22661" y2="11705"/>
                        <a14:foregroundMark x1="22661" y1="11705" x2="11435" y2="25700"/>
                        <a14:foregroundMark x1="11435" y1="25700" x2="16840" y2="41985"/>
                        <a14:foregroundMark x1="16840" y1="41985" x2="25156" y2="45547"/>
                        <a14:foregroundMark x1="29938" y1="34860" x2="31185" y2="20611"/>
                        <a14:foregroundMark x1="31185" y1="20611" x2="40125" y2="15522"/>
                        <a14:foregroundMark x1="11019" y1="7379" x2="25156" y2="29517"/>
                        <a14:foregroundMark x1="9563" y1="7634" x2="37006" y2="22646"/>
                        <a14:foregroundMark x1="20374" y1="4326" x2="33056" y2="8142"/>
                        <a14:foregroundMark x1="74012" y1="8651" x2="87526" y2="36641"/>
                        <a14:foregroundMark x1="82121" y1="8142" x2="90021" y2="29008"/>
                        <a14:foregroundMark x1="71310" y1="24682" x2="80249" y2="43766"/>
                        <a14:foregroundMark x1="16424" y1="22392" x2="30146" y2="43257"/>
                        <a14:foregroundMark x1="6653" y1="17812" x2="8940" y2="39186"/>
                        <a14:foregroundMark x1="7069" y1="42239" x2="20998" y2="39949"/>
                        <a14:foregroundMark x1="20998" y1="39949" x2="22245" y2="39186"/>
                        <a14:foregroundMark x1="6445" y1="5598" x2="15385" y2="6361"/>
                        <a14:foregroundMark x1="2495" y1="6361" x2="2703" y2="40967"/>
                        <a14:foregroundMark x1="15177" y1="6107" x2="45114" y2="9669"/>
                        <a14:foregroundMark x1="45114" y1="9669" x2="81289" y2="6361"/>
                        <a14:foregroundMark x1="46362" y1="6616" x2="50936" y2="6870"/>
                        <a14:foregroundMark x1="87318" y1="5852" x2="87526" y2="43511"/>
                        <a14:foregroundMark x1="75676" y1="43257" x2="85863" y2="44784"/>
                        <a14:foregroundMark x1="73805" y1="25954" x2="81289" y2="25445"/>
                        <a14:foregroundMark x1="71310" y1="13486" x2="70062" y2="45038"/>
                        <a14:foregroundMark x1="67983" y1="4326" x2="88565" y2="6870"/>
                        <a14:foregroundMark x1="88565" y1="6870" x2="89189" y2="16285"/>
                        <a14:foregroundMark x1="90021" y1="5852" x2="76715" y2="3053"/>
                        <a14:foregroundMark x1="75884" y1="12468" x2="74428" y2="8397"/>
                        <a14:foregroundMark x1="69231" y1="45802" x2="89813" y2="42239"/>
                        <a14:foregroundMark x1="88150" y1="46310" x2="88358" y2="46565"/>
                        <a14:foregroundMark x1="20374" y1="70738" x2="46154" y2="70483"/>
                        <a14:foregroundMark x1="46154" y1="70483" x2="63410" y2="70483"/>
                        <a14:foregroundMark x1="10603" y1="53944" x2="73181" y2="53944"/>
                        <a14:foregroundMark x1="73181" y1="53944" x2="89397" y2="52926"/>
                        <a14:foregroundMark x1="67775" y1="62595" x2="77963" y2="71501"/>
                        <a14:foregroundMark x1="77963" y1="71501" x2="88773" y2="86260"/>
                        <a14:foregroundMark x1="74844" y1="59288" x2="86071" y2="69720"/>
                        <a14:foregroundMark x1="86071" y1="69720" x2="90644" y2="86514"/>
                        <a14:foregroundMark x1="87318" y1="47583" x2="90437" y2="46310"/>
                        <a14:foregroundMark x1="68607" y1="59796" x2="80249" y2="59542"/>
                        <a14:foregroundMark x1="80249" y1="59542" x2="89189" y2="59796"/>
                        <a14:foregroundMark x1="69854" y1="66667" x2="83160" y2="68702"/>
                        <a14:foregroundMark x1="83160" y1="68702" x2="94595" y2="67684"/>
                        <a14:foregroundMark x1="94595" y1="67684" x2="94595" y2="67684"/>
                        <a14:foregroundMark x1="67568" y1="75064" x2="93347" y2="76081"/>
                        <a14:foregroundMark x1="67360" y1="80916" x2="95634" y2="80916"/>
                        <a14:foregroundMark x1="69231" y1="85751" x2="89605" y2="88804"/>
                        <a14:foregroundMark x1="34927" y1="30789" x2="41372" y2="39949"/>
                        <a14:foregroundMark x1="11642" y1="43511" x2="22037" y2="44784"/>
                        <a14:foregroundMark x1="22037" y1="44784" x2="39501" y2="44020"/>
                        <a14:foregroundMark x1="33264" y1="37150" x2="38669" y2="25191"/>
                        <a14:foregroundMark x1="38669" y1="25191" x2="38669" y2="22137"/>
                        <a14:foregroundMark x1="26195" y1="23410" x2="30146" y2="30025"/>
                        <a14:foregroundMark x1="9563" y1="13740" x2="16424" y2="22392"/>
                        <a14:foregroundMark x1="39293" y1="30025" x2="43035" y2="21628"/>
                        <a14:foregroundMark x1="5405" y1="45038" x2="30353" y2="46819"/>
                        <a14:foregroundMark x1="30353" y1="46819" x2="39917" y2="46565"/>
                        <a14:foregroundMark x1="13929" y1="81425" x2="23909" y2="87532"/>
                        <a14:foregroundMark x1="23909" y1="87532" x2="38254" y2="90331"/>
                        <a14:foregroundMark x1="9979" y1="63359" x2="9771" y2="78117"/>
                        <a14:foregroundMark x1="9771" y1="78117" x2="10187" y2="79135"/>
                        <a14:foregroundMark x1="15177" y1="95674" x2="28898" y2="95674"/>
                        <a14:foregroundMark x1="28898" y1="95674" x2="40125" y2="94402"/>
                        <a14:foregroundMark x1="40125" y1="94402" x2="95842" y2="96692"/>
                        <a14:foregroundMark x1="70270" y1="2799" x2="73181" y2="3053"/>
                        <a14:foregroundMark x1="76507" y1="3562" x2="88565" y2="534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8207" y="2566219"/>
            <a:ext cx="4581525" cy="3743325"/>
          </a:xfrm>
          <a:prstGeom prst="rect">
            <a:avLst/>
          </a:prstGeom>
          <a:noFill/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F4CAB5-B741-46D3-936A-0158B7058B8A}"/>
              </a:ext>
            </a:extLst>
          </p:cNvPr>
          <p:cNvSpPr/>
          <p:nvPr/>
        </p:nvSpPr>
        <p:spPr>
          <a:xfrm>
            <a:off x="1542806" y="1174450"/>
            <a:ext cx="82943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 用列表存储数据，再用循环对每一个数据进行操作</a:t>
            </a:r>
            <a:endParaRPr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优点：数据需要修改的时候，在列表中很容易找到对应的位置增删改。    </a:t>
            </a:r>
            <a:endParaRPr kumimoji="1" lang="en-US" altLang="zh-CN" sz="2000" dirty="0"/>
          </a:p>
          <a:p>
            <a:pPr>
              <a:spcBef>
                <a:spcPct val="50000"/>
              </a:spcBef>
            </a:pPr>
            <a:r>
              <a:rPr kumimoji="1" lang="en-US" altLang="zh-CN" sz="2000" dirty="0"/>
              <a:t>             </a:t>
            </a:r>
            <a:r>
              <a:rPr kumimoji="1" lang="zh-CN" altLang="en-US" sz="2000" dirty="0"/>
              <a:t>逻辑代码块会更加地简洁。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32014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319327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课堂小练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15AE97-53F0-45D5-B366-6D4DFF45586D}"/>
              </a:ext>
            </a:extLst>
          </p:cNvPr>
          <p:cNvSpPr/>
          <p:nvPr/>
        </p:nvSpPr>
        <p:spPr>
          <a:xfrm>
            <a:off x="839597" y="1407943"/>
            <a:ext cx="92404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/>
              <a:t>在发出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请求后，哪个响应代码表示响应成功？</a:t>
            </a:r>
            <a:endParaRPr kumimoji="1" lang="en-US" altLang="zh-CN" sz="2000" dirty="0"/>
          </a:p>
          <a:p>
            <a:pPr>
              <a:spcBef>
                <a:spcPct val="50000"/>
              </a:spcBef>
            </a:pPr>
            <a:r>
              <a:rPr kumimoji="1" lang="en-US" altLang="zh-CN" sz="2000" dirty="0"/>
              <a:t>A.404				B.200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/>
              <a:t>C.500				D.666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833D1-9C6D-4C19-820C-8AB31AB4CB8E}"/>
              </a:ext>
            </a:extLst>
          </p:cNvPr>
          <p:cNvSpPr txBox="1"/>
          <p:nvPr/>
        </p:nvSpPr>
        <p:spPr>
          <a:xfrm>
            <a:off x="839597" y="3078557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了解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Web</a:t>
            </a:r>
            <a:r>
              <a:rPr lang="zh-CN" altLang="en-US" dirty="0"/>
              <a:t>组件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了解</a:t>
            </a:r>
            <a:r>
              <a:rPr lang="en-US" altLang="zh-CN" dirty="0"/>
              <a:t>JSON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14906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JSON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了解</a:t>
            </a:r>
            <a:r>
              <a:rPr lang="en-US" altLang="zh-CN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JSON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39FF33-5D38-4370-ACFD-B8BB56D770D4}"/>
              </a:ext>
            </a:extLst>
          </p:cNvPr>
          <p:cNvSpPr/>
          <p:nvPr/>
        </p:nvSpPr>
        <p:spPr>
          <a:xfrm>
            <a:off x="1292083" y="4153625"/>
            <a:ext cx="994618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200" dirty="0"/>
              <a:t> </a:t>
            </a:r>
            <a:r>
              <a:rPr lang="en-US" altLang="zh-CN" sz="2200" dirty="0"/>
              <a:t>JSON(</a:t>
            </a:r>
            <a:r>
              <a:rPr lang="en-US" altLang="zh-CN" sz="2200" dirty="0" err="1"/>
              <a:t>JavaScriptObject</a:t>
            </a:r>
            <a:r>
              <a:rPr lang="en-US" altLang="zh-CN" sz="2200" dirty="0"/>
              <a:t> Notation, JS </a:t>
            </a:r>
            <a:r>
              <a:rPr lang="zh-CN" altLang="en-US" sz="2200" dirty="0"/>
              <a:t>对象简谱</a:t>
            </a:r>
            <a:r>
              <a:rPr lang="en-US" altLang="zh-CN" sz="2200" dirty="0"/>
              <a:t>)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2200" dirty="0"/>
              <a:t> </a:t>
            </a:r>
            <a:r>
              <a:rPr lang="zh-CN" altLang="en-US" sz="2200" dirty="0"/>
              <a:t>是一种</a:t>
            </a:r>
            <a:r>
              <a:rPr lang="zh-CN" altLang="en-US" sz="2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轻量级</a:t>
            </a:r>
            <a:r>
              <a:rPr lang="zh-CN" altLang="en-US" sz="2200" dirty="0"/>
              <a:t>的数据交换格式。简洁和清晰的层次结构使得 </a:t>
            </a:r>
            <a:r>
              <a:rPr lang="en-US" altLang="zh-CN" sz="2200" dirty="0"/>
              <a:t>JSON </a:t>
            </a:r>
            <a:r>
              <a:rPr lang="zh-CN" altLang="en-US" sz="2200" dirty="0"/>
              <a:t>成为理想的数据交换语言。 易于人阅读和编写，同时也易于机器解析和生成，并有效地提升网络传输效率。</a:t>
            </a:r>
            <a:endParaRPr kumimoji="1" lang="zh-CN" altLang="en-US" sz="2200" dirty="0"/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200" dirty="0"/>
          </a:p>
        </p:txBody>
      </p:sp>
      <p:pic>
        <p:nvPicPr>
          <p:cNvPr id="7" name="Picture 2" descr="https://i04piccdn.sogoucdn.com/f16acb54a27eeb89">
            <a:extLst>
              <a:ext uri="{FF2B5EF4-FFF2-40B4-BE49-F238E27FC236}">
                <a16:creationId xmlns:a16="http://schemas.microsoft.com/office/drawing/2014/main" id="{62C4E62A-900F-4790-9348-563F2B68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7484" y="1138749"/>
            <a:ext cx="5635350" cy="2695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105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了解</a:t>
            </a:r>
            <a:r>
              <a:rPr lang="en-US" altLang="zh-CN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JSON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B1DB40-5DFF-4118-BAD9-26BAEA902F0F}"/>
              </a:ext>
            </a:extLst>
          </p:cNvPr>
          <p:cNvSpPr/>
          <p:nvPr/>
        </p:nvSpPr>
        <p:spPr>
          <a:xfrm>
            <a:off x="5524869" y="1675895"/>
            <a:ext cx="639182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左边是一个简单的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格式，它类似列表，但有些不同。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列表中的元素是按照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。。。顺序排放的。可以直接通过位置来获取元素。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JSON</a:t>
            </a:r>
            <a:r>
              <a:rPr kumimoji="1" lang="zh-CN" altLang="en-US" sz="2000" dirty="0"/>
              <a:t>中的元素是按照“键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值”对的形式排放的。即一个键只对应一个值。例如</a:t>
            </a:r>
            <a:r>
              <a:rPr kumimoji="1" lang="en-US" altLang="zh-CN" sz="2000" dirty="0"/>
              <a:t>status</a:t>
            </a:r>
            <a:r>
              <a:rPr kumimoji="1" lang="zh-CN" altLang="en-US" sz="2000" dirty="0"/>
              <a:t>是键，对应的值是</a:t>
            </a:r>
            <a:r>
              <a:rPr kumimoji="1" lang="en-US" altLang="zh-CN" sz="2000" dirty="0"/>
              <a:t>0.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JSON</a:t>
            </a:r>
            <a:r>
              <a:rPr kumimoji="1" lang="zh-CN" altLang="en-US" sz="2000" dirty="0"/>
              <a:t>中，键是</a:t>
            </a:r>
            <a:r>
              <a:rPr kumimoji="1" lang="zh-CN" altLang="en-US" sz="2000" dirty="0">
                <a:solidFill>
                  <a:srgbClr val="FF0000"/>
                </a:solidFill>
              </a:rPr>
              <a:t>唯一且不能重复</a:t>
            </a:r>
            <a:r>
              <a:rPr kumimoji="1" lang="zh-CN" altLang="en-US" sz="2000" dirty="0"/>
              <a:t>的。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JSON</a:t>
            </a:r>
            <a:r>
              <a:rPr kumimoji="1" lang="zh-CN" altLang="en-US" sz="2000" dirty="0"/>
              <a:t>中，值可以是</a:t>
            </a:r>
            <a:r>
              <a:rPr kumimoji="1" lang="zh-CN" altLang="en-US" sz="2000" dirty="0">
                <a:solidFill>
                  <a:srgbClr val="FF0000"/>
                </a:solidFill>
              </a:rPr>
              <a:t>任意类型</a:t>
            </a:r>
            <a:r>
              <a:rPr kumimoji="1" lang="zh-CN" altLang="en-US" sz="2000" dirty="0"/>
              <a:t>的，甚至是一个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。例如，图中的</a:t>
            </a:r>
            <a:r>
              <a:rPr kumimoji="1" lang="en-US" altLang="zh-CN" sz="2000" dirty="0"/>
              <a:t>result</a:t>
            </a:r>
            <a:r>
              <a:rPr kumimoji="1" lang="zh-CN" altLang="en-US" sz="2000" dirty="0"/>
              <a:t>键，对应的值就是一个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，里面的内容被 </a:t>
            </a:r>
            <a:r>
              <a:rPr kumimoji="1" lang="en-US" altLang="zh-CN" sz="2000" dirty="0"/>
              <a:t>{}  </a:t>
            </a:r>
            <a:r>
              <a:rPr kumimoji="1" lang="zh-CN" altLang="en-US" sz="2000" dirty="0"/>
              <a:t>包住。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000" dirty="0"/>
          </a:p>
        </p:txBody>
      </p:sp>
      <p:pic>
        <p:nvPicPr>
          <p:cNvPr id="8" name="Picture 3" descr="C:\Users\Administrator\AppData\Roaming\Tencent\Users\437797390\QQ\WinTemp\RichOle\_~_OV7(7HVIJ6M$W6ZCBC~E.png">
            <a:extLst>
              <a:ext uri="{FF2B5EF4-FFF2-40B4-BE49-F238E27FC236}">
                <a16:creationId xmlns:a16="http://schemas.microsoft.com/office/drawing/2014/main" id="{915A5868-2E73-4BFD-892C-D07F36F4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950" y="1784556"/>
            <a:ext cx="4635036" cy="3215148"/>
          </a:xfrm>
          <a:prstGeom prst="rect">
            <a:avLst/>
          </a:prstGeom>
          <a:noFill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2A95A0-CEC5-48B8-9C9D-B76EFD4A1CFF}"/>
              </a:ext>
            </a:extLst>
          </p:cNvPr>
          <p:cNvSpPr/>
          <p:nvPr/>
        </p:nvSpPr>
        <p:spPr>
          <a:xfrm>
            <a:off x="6625288" y="824020"/>
            <a:ext cx="3270879" cy="647645"/>
          </a:xfrm>
          <a:prstGeom prst="rect">
            <a:avLst/>
          </a:prstGeom>
        </p:spPr>
        <p:txBody>
          <a:bodyPr wrap="square" lIns="68549" tIns="34274" rIns="68549" bIns="34274">
            <a:spAutoFit/>
          </a:bodyPr>
          <a:lstStyle/>
          <a:p>
            <a:pPr defTabSz="685457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spc="38" dirty="0">
                <a:ln w="11430"/>
                <a:solidFill>
                  <a:schemeClr val="bg1"/>
                </a:solidFill>
                <a:latin typeface="Calibri"/>
                <a:ea typeface="方正毡笔黑简体" pitchFamily="65" charset="-122"/>
                <a:sym typeface="Arial" pitchFamily="34" charset="0"/>
              </a:rPr>
              <a:t>JSON</a:t>
            </a:r>
            <a:r>
              <a:rPr lang="zh-CN" altLang="en-US" sz="2800" b="1" spc="38" dirty="0">
                <a:ln w="11430"/>
                <a:solidFill>
                  <a:schemeClr val="bg1"/>
                </a:solidFill>
                <a:latin typeface="Calibri"/>
                <a:ea typeface="方正毡笔黑简体" pitchFamily="65" charset="-122"/>
                <a:sym typeface="Arial" pitchFamily="34" charset="0"/>
              </a:rPr>
              <a:t>的数据格式</a:t>
            </a:r>
            <a:endParaRPr lang="en-US" altLang="zh-CN" sz="2800" b="1" spc="38" dirty="0">
              <a:ln w="11430"/>
              <a:solidFill>
                <a:schemeClr val="bg1"/>
              </a:solidFill>
              <a:latin typeface="Calibri"/>
              <a:ea typeface="方正毡笔黑简体" pitchFamily="65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72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组件</a:t>
            </a:r>
          </a:p>
        </p:txBody>
      </p:sp>
    </p:spTree>
    <p:extLst>
      <p:ext uri="{BB962C8B-B14F-4D97-AF65-F5344CB8AC3E}">
        <p14:creationId xmlns:p14="http://schemas.microsoft.com/office/powerpoint/2010/main" val="317092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发起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请求</a:t>
            </a:r>
          </a:p>
          <a:p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0B209C-C544-41ED-91E1-EE861CA0A328}"/>
              </a:ext>
            </a:extLst>
          </p:cNvPr>
          <p:cNvSpPr/>
          <p:nvPr/>
        </p:nvSpPr>
        <p:spPr>
          <a:xfrm>
            <a:off x="368709" y="1218697"/>
            <a:ext cx="79198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用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客户端组件发起一个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请求，以调用天气查询</a:t>
            </a:r>
            <a:r>
              <a:rPr kumimoji="1" lang="en-US" altLang="zh-CN" sz="2000" dirty="0"/>
              <a:t>API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发起请求前，需要先设置好请求的格式和内容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000" dirty="0"/>
          </a:p>
        </p:txBody>
      </p:sp>
      <p:pic>
        <p:nvPicPr>
          <p:cNvPr id="22" name="Picture 1" descr="C:\Users\Administrator\AppData\Roaming\Tencent\Users\437797390\QQ\WinTemp\RichOle\`WGW_}4Q9%NLAA0NK~4LLAO.png">
            <a:extLst>
              <a:ext uri="{FF2B5EF4-FFF2-40B4-BE49-F238E27FC236}">
                <a16:creationId xmlns:a16="http://schemas.microsoft.com/office/drawing/2014/main" id="{0FE484F6-F221-4414-B696-C63AE924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2" b="89372" l="2280" r="97617">
                        <a14:foregroundMark x1="12642" y1="13527" x2="2902" y2="14976"/>
                        <a14:foregroundMark x1="2902" y1="14976" x2="2280" y2="36232"/>
                        <a14:foregroundMark x1="2280" y1="36232" x2="4249" y2="72947"/>
                        <a14:foregroundMark x1="4249" y1="72947" x2="4249" y2="76812"/>
                        <a14:foregroundMark x1="2280" y1="13043" x2="2280" y2="13043"/>
                        <a14:foregroundMark x1="97617" y1="34783" x2="97617" y2="34783"/>
                        <a14:foregroundMark x1="30052" y1="48309" x2="30052" y2="4830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00612" y="2340751"/>
            <a:ext cx="11891388" cy="2550795"/>
          </a:xfrm>
          <a:prstGeom prst="rect">
            <a:avLst/>
          </a:prstGeom>
          <a:noFill/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96E3F5F-ED7F-4B6C-B6CE-3B7B6995A927}"/>
              </a:ext>
            </a:extLst>
          </p:cNvPr>
          <p:cNvCxnSpPr/>
          <p:nvPr/>
        </p:nvCxnSpPr>
        <p:spPr>
          <a:xfrm>
            <a:off x="8377085" y="4439264"/>
            <a:ext cx="14747" cy="4277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ECA2B15-D52D-44D1-8C4B-6E993B626082}"/>
              </a:ext>
            </a:extLst>
          </p:cNvPr>
          <p:cNvSpPr/>
          <p:nvPr/>
        </p:nvSpPr>
        <p:spPr>
          <a:xfrm>
            <a:off x="7128388" y="4910710"/>
            <a:ext cx="2561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要查询的城市名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24078A8-8A31-4F8D-9E85-EE308B11AA88}"/>
              </a:ext>
            </a:extLst>
          </p:cNvPr>
          <p:cNvCxnSpPr/>
          <p:nvPr/>
        </p:nvCxnSpPr>
        <p:spPr>
          <a:xfrm flipH="1" flipV="1">
            <a:off x="9807677" y="2389239"/>
            <a:ext cx="4917" cy="56535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9F0FC46-6963-4392-A5FC-534CA3726095}"/>
              </a:ext>
            </a:extLst>
          </p:cNvPr>
          <p:cNvSpPr/>
          <p:nvPr/>
        </p:nvSpPr>
        <p:spPr>
          <a:xfrm>
            <a:off x="8096864" y="1833212"/>
            <a:ext cx="3868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购买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时获得的</a:t>
            </a:r>
            <a:r>
              <a:rPr kumimoji="1" lang="en-US" altLang="zh-CN" sz="2000" dirty="0"/>
              <a:t>APPCODE</a:t>
            </a:r>
            <a:endParaRPr kumimoji="1" lang="zh-CN" altLang="en-US" sz="20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2BA5F9D-E2DA-4ABD-AA84-C3151A840CC7}"/>
              </a:ext>
            </a:extLst>
          </p:cNvPr>
          <p:cNvCxnSpPr/>
          <p:nvPr/>
        </p:nvCxnSpPr>
        <p:spPr>
          <a:xfrm>
            <a:off x="9556955" y="3805084"/>
            <a:ext cx="29496" cy="18140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2FA936AF-CA08-4F67-9547-CDA4F8BACC2B}"/>
              </a:ext>
            </a:extLst>
          </p:cNvPr>
          <p:cNvSpPr/>
          <p:nvPr/>
        </p:nvSpPr>
        <p:spPr>
          <a:xfrm>
            <a:off x="4434348" y="5638297"/>
            <a:ext cx="7757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/>
              <a:t>					URL</a:t>
            </a:r>
            <a:r>
              <a:rPr lang="zh-CN" altLang="en-US" sz="2000" b="1" dirty="0"/>
              <a:t>网址</a:t>
            </a:r>
            <a:r>
              <a:rPr lang="en-US" altLang="zh-CN" sz="2000" dirty="0"/>
              <a:t>https://jisutianqi.market.alicloudapi.com/weather/query?city=</a:t>
            </a:r>
            <a:endParaRPr kumimoji="1" lang="zh-CN" altLang="en-US" sz="2000" dirty="0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5E30E77-F33E-44FD-8FBB-B85704EF81D6}"/>
              </a:ext>
            </a:extLst>
          </p:cNvPr>
          <p:cNvCxnSpPr/>
          <p:nvPr/>
        </p:nvCxnSpPr>
        <p:spPr>
          <a:xfrm>
            <a:off x="2630130" y="4798141"/>
            <a:ext cx="14747" cy="4277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2284412-D9B0-4694-9BC6-D02F5F53F464}"/>
              </a:ext>
            </a:extLst>
          </p:cNvPr>
          <p:cNvSpPr/>
          <p:nvPr/>
        </p:nvSpPr>
        <p:spPr>
          <a:xfrm>
            <a:off x="1410930" y="5210594"/>
            <a:ext cx="3574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该</a:t>
            </a:r>
            <a:r>
              <a:rPr kumimoji="1" lang="en-US" altLang="zh-CN" sz="2000" dirty="0"/>
              <a:t>API</a:t>
            </a:r>
            <a:r>
              <a:rPr kumimoji="1" lang="zh-CN" altLang="en-US" sz="2000" dirty="0"/>
              <a:t>的请求格式为</a:t>
            </a:r>
            <a:r>
              <a:rPr kumimoji="1" lang="en-US" altLang="zh-CN" sz="2000" dirty="0"/>
              <a:t>GET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490" y="425768"/>
            <a:ext cx="6739734" cy="635000"/>
          </a:xfrm>
        </p:spPr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客户端获取服务响应</a:t>
            </a:r>
          </a:p>
          <a:p>
            <a:endParaRPr lang="zh-CN" altLang="en-US" dirty="0"/>
          </a:p>
        </p:txBody>
      </p:sp>
      <p:pic>
        <p:nvPicPr>
          <p:cNvPr id="3" name="Picture 1" descr="C:\Users\Administrator\AppData\Roaming\Tencent\Users\437797390\QQ\WinTemp\RichOle\XS1H$Y%_6@F@%MV8]]2W`83.png">
            <a:extLst>
              <a:ext uri="{FF2B5EF4-FFF2-40B4-BE49-F238E27FC236}">
                <a16:creationId xmlns:a16="http://schemas.microsoft.com/office/drawing/2014/main" id="{142A83FA-2AAD-4C83-A67C-5ECAF6B4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41" b="92574" l="3784" r="95946">
                        <a14:foregroundMark x1="45676" y1="14851" x2="45676" y2="14851"/>
                        <a14:foregroundMark x1="50811" y1="8911" x2="50811" y2="8911"/>
                        <a14:foregroundMark x1="28108" y1="10891" x2="28108" y2="10891"/>
                        <a14:foregroundMark x1="9730" y1="14356" x2="9730" y2="14356"/>
                        <a14:foregroundMark x1="12432" y1="68317" x2="12432" y2="68317"/>
                        <a14:foregroundMark x1="8649" y1="68317" x2="8649" y2="68317"/>
                        <a14:foregroundMark x1="8108" y1="81188" x2="8108" y2="81188"/>
                        <a14:foregroundMark x1="8378" y1="87624" x2="8378" y2="87624"/>
                        <a14:foregroundMark x1="12973" y1="90099" x2="12973" y2="90099"/>
                        <a14:foregroundMark x1="85405" y1="59406" x2="85946" y2="59406"/>
                        <a14:foregroundMark x1="94324" y1="63366" x2="94324" y2="63366"/>
                        <a14:foregroundMark x1="96216" y1="67822" x2="96216" y2="67822"/>
                        <a14:foregroundMark x1="86486" y1="94554" x2="86486" y2="94554"/>
                        <a14:foregroundMark x1="5405" y1="74257" x2="5405" y2="74257"/>
                        <a14:foregroundMark x1="3784" y1="37129" x2="3784" y2="37129"/>
                        <a14:foregroundMark x1="3784" y1="22277" x2="3784" y2="22277"/>
                        <a14:foregroundMark x1="19189" y1="6931" x2="19730" y2="6931"/>
                        <a14:foregroundMark x1="31892" y1="5941" x2="31892" y2="594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56842" y="1970146"/>
            <a:ext cx="4678680" cy="2554306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FD160B4-0ACC-476D-AF17-D6830137EF55}"/>
              </a:ext>
            </a:extLst>
          </p:cNvPr>
          <p:cNvSpPr/>
          <p:nvPr/>
        </p:nvSpPr>
        <p:spPr>
          <a:xfrm>
            <a:off x="5584722" y="1380930"/>
            <a:ext cx="531433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Web</a:t>
            </a:r>
            <a:r>
              <a:rPr kumimoji="1" lang="zh-CN" altLang="en-US" sz="2000" dirty="0"/>
              <a:t>客户端组件通过右边两个模块获取响应。第一种获得的是文件，第二种获得的是文本。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本质是一串字符串，即文本。</a:t>
            </a:r>
            <a:endParaRPr kumimoji="1" lang="en-US" altLang="zh-CN" sz="2000" dirty="0"/>
          </a:p>
          <a:p>
            <a:pPr>
              <a:spcBef>
                <a:spcPct val="50000"/>
              </a:spcBef>
            </a:pP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响应代码，用来表示是否响应成功。通用的三种代码如下</a:t>
            </a:r>
            <a:endParaRPr kumimoji="1" lang="en-US" altLang="zh-CN" sz="2000" dirty="0"/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200</a:t>
            </a:r>
            <a:r>
              <a:rPr lang="zh-CN" altLang="en-US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，请求已成功，所请求数据将返还</a:t>
            </a:r>
            <a:endParaRPr lang="en-US" altLang="zh-CN" sz="2000" dirty="0">
              <a:solidFill>
                <a:prstClr val="black"/>
              </a:solidFill>
              <a:latin typeface="黑体" pitchFamily="49" charset="-122"/>
              <a:ea typeface="黑体" pitchFamily="49" charset="-122"/>
              <a:sym typeface="Arial" pitchFamily="34" charset="0"/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404</a:t>
            </a:r>
            <a:r>
              <a:rPr lang="zh-CN" altLang="en-US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，请求失败，所请求的资源没发现</a:t>
            </a:r>
            <a:endParaRPr lang="en-US" altLang="zh-CN" sz="2000" dirty="0">
              <a:solidFill>
                <a:prstClr val="black"/>
              </a:solidFill>
              <a:latin typeface="黑体" pitchFamily="49" charset="-122"/>
              <a:ea typeface="黑体" pitchFamily="49" charset="-122"/>
              <a:sym typeface="Arial" pitchFamily="34" charset="0"/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rabicPeriod"/>
            </a:pPr>
            <a:r>
              <a:rPr lang="en-US" altLang="zh-CN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500</a:t>
            </a:r>
            <a:r>
              <a:rPr lang="zh-CN" altLang="en-US" sz="2000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，服务端出错，不可用</a:t>
            </a:r>
            <a:endParaRPr lang="zh-CN" altLang="en-US" sz="2000" dirty="0">
              <a:solidFill>
                <a:prstClr val="black"/>
              </a:solidFill>
              <a:latin typeface="Calibri"/>
              <a:ea typeface="宋体"/>
            </a:endParaRP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244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Web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解析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JSON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数据</a:t>
            </a:r>
          </a:p>
          <a:p>
            <a:endParaRPr lang="zh-CN" altLang="en-US" dirty="0"/>
          </a:p>
        </p:txBody>
      </p:sp>
      <p:pic>
        <p:nvPicPr>
          <p:cNvPr id="3" name="Picture 1" descr="C:\Users\Administrator\AppData\Roaming\Tencent\Users\437797390\QQ\WinTemp\RichOle\}QMUOFO7@DST1L8O0T1)(`C.png">
            <a:extLst>
              <a:ext uri="{FF2B5EF4-FFF2-40B4-BE49-F238E27FC236}">
                <a16:creationId xmlns:a16="http://schemas.microsoft.com/office/drawing/2014/main" id="{0F0F8DCB-B61C-4DB2-AD99-77A72816B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1" b="95455" l="4496" r="96049">
                        <a14:foregroundMark x1="34060" y1="7273" x2="7629" y2="6061"/>
                        <a14:foregroundMark x1="7629" y1="6061" x2="5450" y2="18485"/>
                        <a14:foregroundMark x1="5450" y1="18485" x2="4632" y2="88485"/>
                        <a14:foregroundMark x1="9401" y1="64545" x2="14986" y2="67576"/>
                        <a14:foregroundMark x1="10082" y1="70000" x2="10082" y2="82727"/>
                        <a14:foregroundMark x1="26567" y1="94848" x2="26567" y2="94848"/>
                        <a14:foregroundMark x1="35150" y1="95152" x2="35150" y2="95152"/>
                        <a14:foregroundMark x1="39782" y1="93636" x2="39782" y2="93636"/>
                        <a14:foregroundMark x1="39101" y1="7576" x2="39918" y2="7576"/>
                        <a14:foregroundMark x1="44687" y1="7576" x2="44687" y2="7576"/>
                        <a14:foregroundMark x1="48229" y1="6061" x2="48229" y2="6061"/>
                        <a14:foregroundMark x1="91008" y1="55758" x2="96185" y2="56970"/>
                        <a14:foregroundMark x1="42643" y1="94848" x2="42643" y2="94848"/>
                        <a14:foregroundMark x1="33379" y1="95455" x2="31335" y2="95455"/>
                        <a14:foregroundMark x1="13351" y1="93636" x2="26022" y2="92727"/>
                        <a14:foregroundMark x1="26022" y1="92727" x2="47684" y2="939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1871" y="1494264"/>
            <a:ext cx="8209799" cy="3691054"/>
          </a:xfrm>
          <a:prstGeom prst="rect">
            <a:avLst/>
          </a:prstGeom>
          <a:noFill/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4C61D5-55E4-4FB5-9856-E85E3C6AEAE8}"/>
              </a:ext>
            </a:extLst>
          </p:cNvPr>
          <p:cNvSpPr/>
          <p:nvPr/>
        </p:nvSpPr>
        <p:spPr>
          <a:xfrm>
            <a:off x="6591449" y="1670861"/>
            <a:ext cx="4425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AppInventor</a:t>
            </a:r>
            <a:r>
              <a:rPr kumimoji="1" lang="zh-CN" altLang="en-US" sz="2000" dirty="0"/>
              <a:t>里提供了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解码模块，解码后的</a:t>
            </a:r>
            <a:r>
              <a:rPr kumimoji="1" lang="en-US" altLang="zh-CN" sz="2000" dirty="0"/>
              <a:t>JSON</a:t>
            </a:r>
            <a:r>
              <a:rPr kumimoji="1" lang="zh-CN" altLang="en-US" sz="2000" dirty="0"/>
              <a:t>就会转变成一个键值对列表。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1C65670-9BA4-46CF-890F-4353F197F2C1}"/>
              </a:ext>
            </a:extLst>
          </p:cNvPr>
          <p:cNvCxnSpPr/>
          <p:nvPr/>
        </p:nvCxnSpPr>
        <p:spPr>
          <a:xfrm flipV="1">
            <a:off x="7293257" y="2698595"/>
            <a:ext cx="858284" cy="5935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CA79FF7-AA37-46F9-9515-7D957A1BE8C2}"/>
              </a:ext>
            </a:extLst>
          </p:cNvPr>
          <p:cNvCxnSpPr/>
          <p:nvPr/>
        </p:nvCxnSpPr>
        <p:spPr>
          <a:xfrm flipV="1">
            <a:off x="7200329" y="4099932"/>
            <a:ext cx="713320" cy="252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06D25EC-16ED-404F-BC6A-64C3CF8BD968}"/>
              </a:ext>
            </a:extLst>
          </p:cNvPr>
          <p:cNvSpPr/>
          <p:nvPr/>
        </p:nvSpPr>
        <p:spPr>
          <a:xfrm>
            <a:off x="8026239" y="3852783"/>
            <a:ext cx="32922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在键值对列表中，查找键对应的值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302FC8-2811-4CD3-9A64-5AF24E412E56}"/>
              </a:ext>
            </a:extLst>
          </p:cNvPr>
          <p:cNvCxnSpPr/>
          <p:nvPr/>
        </p:nvCxnSpPr>
        <p:spPr>
          <a:xfrm flipV="1">
            <a:off x="4468281" y="1393902"/>
            <a:ext cx="783943" cy="6678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F327BAA-8FBD-461A-9342-7FAB76CCE7D7}"/>
              </a:ext>
            </a:extLst>
          </p:cNvPr>
          <p:cNvSpPr/>
          <p:nvPr/>
        </p:nvSpPr>
        <p:spPr>
          <a:xfrm>
            <a:off x="5257020" y="1027807"/>
            <a:ext cx="5448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 检查响应代码，确保响应成功获得了数据</a:t>
            </a:r>
          </a:p>
        </p:txBody>
      </p:sp>
    </p:spTree>
    <p:extLst>
      <p:ext uri="{BB962C8B-B14F-4D97-AF65-F5344CB8AC3E}">
        <p14:creationId xmlns:p14="http://schemas.microsoft.com/office/powerpoint/2010/main" val="3768496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802</Words>
  <Application>Microsoft Office PowerPoint</Application>
  <PresentationFormat>宽屏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14</cp:revision>
  <dcterms:created xsi:type="dcterms:W3CDTF">2020-02-26T08:51:50Z</dcterms:created>
  <dcterms:modified xsi:type="dcterms:W3CDTF">2020-03-03T08:30:47Z</dcterms:modified>
</cp:coreProperties>
</file>